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9" r:id="rId3"/>
    <p:sldId id="257" r:id="rId4"/>
    <p:sldId id="258" r:id="rId5"/>
    <p:sldId id="260" r:id="rId6"/>
    <p:sldId id="261" r:id="rId7"/>
    <p:sldId id="263" r:id="rId8"/>
    <p:sldId id="268" r:id="rId9"/>
    <p:sldId id="265" r:id="rId10"/>
    <p:sldId id="267" r:id="rId11"/>
    <p:sldId id="266"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37"/>
    <p:restoredTop sz="94854"/>
  </p:normalViewPr>
  <p:slideViewPr>
    <p:cSldViewPr>
      <p:cViewPr varScale="1">
        <p:scale>
          <a:sx n="68" d="100"/>
          <a:sy n="68" d="100"/>
        </p:scale>
        <p:origin x="195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24AAD-0C7D-405E-80F9-C320C71437A8}" type="datetimeFigureOut">
              <a:rPr lang="en-US" smtClean="0"/>
              <a:pPr/>
              <a:t>5/25/2023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B3129-0D0D-4555-8020-863B7193214B}" type="slidenum">
              <a:rPr lang="en-US" smtClean="0"/>
              <a:pPr/>
              <a:t>‹#›</a:t>
            </a:fld>
            <a:endParaRPr lang="en-US"/>
          </a:p>
        </p:txBody>
      </p:sp>
    </p:spTree>
    <p:extLst>
      <p:ext uri="{BB962C8B-B14F-4D97-AF65-F5344CB8AC3E}">
        <p14:creationId xmlns:p14="http://schemas.microsoft.com/office/powerpoint/2010/main" val="274897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DE4B5F0-9F06-4477-A505-1B14DB8BB9BF}" type="datetimeFigureOut">
              <a:rPr lang="en-US" smtClean="0"/>
              <a:pPr/>
              <a:t>5/25/2023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DED522-4553-4B67-B4B1-4852936441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E4B5F0-9F06-4477-A505-1B14DB8BB9BF}"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E4B5F0-9F06-4477-A505-1B14DB8BB9BF}"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E4B5F0-9F06-4477-A505-1B14DB8BB9BF}"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E4B5F0-9F06-4477-A505-1B14DB8BB9BF}"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D522-4553-4B67-B4B1-4852936441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E4B5F0-9F06-4477-A505-1B14DB8BB9BF}"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E4B5F0-9F06-4477-A505-1B14DB8BB9BF}" type="datetimeFigureOut">
              <a:rPr lang="en-US" smtClean="0"/>
              <a:pPr/>
              <a:t>5/25/2023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DE4B5F0-9F06-4477-A505-1B14DB8BB9BF}" type="datetimeFigureOut">
              <a:rPr lang="en-US" smtClean="0"/>
              <a:pPr/>
              <a:t>5/25/2023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4B5F0-9F06-4477-A505-1B14DB8BB9BF}" type="datetimeFigureOut">
              <a:rPr lang="en-US" smtClean="0"/>
              <a:pPr/>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E4B5F0-9F06-4477-A505-1B14DB8BB9BF}"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ED522-4553-4B67-B4B1-4852936441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DE4B5F0-9F06-4477-A505-1B14DB8BB9BF}"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1DED522-4553-4B67-B4B1-48529364416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E4B5F0-9F06-4477-A505-1B14DB8BB9BF}" type="datetimeFigureOut">
              <a:rPr lang="en-US" smtClean="0"/>
              <a:pPr/>
              <a:t>5/25/2023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DED522-4553-4B67-B4B1-48529364416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trhodes@uncg.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partancentral.uncg.edu/registration-degree-planning/degree-planning/uncg-curriculum-major-minor-change-request-process-for-stud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Bookman Old Style" pitchFamily="18" charset="0"/>
              </a:rPr>
              <a:t>Applying to the Social Work Department</a:t>
            </a:r>
          </a:p>
        </p:txBody>
      </p:sp>
      <p:sp>
        <p:nvSpPr>
          <p:cNvPr id="3" name="Subtitle 2"/>
          <p:cNvSpPr>
            <a:spLocks noGrp="1"/>
          </p:cNvSpPr>
          <p:nvPr>
            <p:ph type="subTitle" idx="1"/>
          </p:nvPr>
        </p:nvSpPr>
        <p:spPr/>
        <p:txBody>
          <a:bodyPr/>
          <a:lstStyle/>
          <a:p>
            <a:r>
              <a:rPr lang="en-US" sz="3200" dirty="0">
                <a:latin typeface="Bell MT" pitchFamily="18" charset="0"/>
              </a:rPr>
              <a:t>Daniel Rhodes, PhD, LCSW</a:t>
            </a:r>
          </a:p>
          <a:p>
            <a:r>
              <a:rPr lang="en-US" sz="3200" dirty="0">
                <a:latin typeface="Bell MT" pitchFamily="18" charset="0"/>
              </a:rPr>
              <a:t>272 Stone Building</a:t>
            </a:r>
          </a:p>
          <a:p>
            <a:r>
              <a:rPr lang="en-US" sz="3200" dirty="0" err="1">
                <a:latin typeface="Bell MT" pitchFamily="18" charset="0"/>
                <a:hlinkClick r:id="rId2">
                  <a:extLst>
                    <a:ext uri="{A12FA001-AC4F-418D-AE19-62706E023703}">
                      <ahyp:hlinkClr xmlns:ahyp="http://schemas.microsoft.com/office/drawing/2018/hyperlinkcolor" val="tx"/>
                    </a:ext>
                  </a:extLst>
                </a:hlinkClick>
              </a:rPr>
              <a:t>dtrhodes@uncg.edu</a:t>
            </a:r>
            <a:endParaRPr lang="en-US" sz="3200" dirty="0">
              <a:latin typeface="Bell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07BB9-FE6A-9345-A5EC-0B18C3234631}"/>
              </a:ext>
            </a:extLst>
          </p:cNvPr>
          <p:cNvSpPr>
            <a:spLocks noGrp="1"/>
          </p:cNvSpPr>
          <p:nvPr>
            <p:ph type="title"/>
          </p:nvPr>
        </p:nvSpPr>
        <p:spPr/>
        <p:txBody>
          <a:bodyPr/>
          <a:lstStyle/>
          <a:p>
            <a:pPr algn="ctr"/>
            <a:r>
              <a:rPr lang="en-US" dirty="0"/>
              <a:t>Final Year Is </a:t>
            </a:r>
            <a:r>
              <a:rPr lang="en-US" b="1" u="sng" dirty="0"/>
              <a:t>FULL-TIME</a:t>
            </a:r>
          </a:p>
        </p:txBody>
      </p:sp>
      <p:sp>
        <p:nvSpPr>
          <p:cNvPr id="3" name="Content Placeholder 2">
            <a:extLst>
              <a:ext uri="{FF2B5EF4-FFF2-40B4-BE49-F238E27FC236}">
                <a16:creationId xmlns:a16="http://schemas.microsoft.com/office/drawing/2014/main" id="{DF1401DA-69AE-0A46-9B4A-BF8B7598D8D4}"/>
              </a:ext>
            </a:extLst>
          </p:cNvPr>
          <p:cNvSpPr>
            <a:spLocks noGrp="1"/>
          </p:cNvSpPr>
          <p:nvPr>
            <p:ph idx="1"/>
          </p:nvPr>
        </p:nvSpPr>
        <p:spPr/>
        <p:txBody>
          <a:bodyPr>
            <a:normAutofit lnSpcReduction="10000"/>
          </a:bodyPr>
          <a:lstStyle/>
          <a:p>
            <a:r>
              <a:rPr lang="en-US" dirty="0"/>
              <a:t>During your final (senior) year of the social work program you are required to be a </a:t>
            </a:r>
            <a:r>
              <a:rPr lang="en-US" b="1" u="sng" dirty="0"/>
              <a:t>full-time student</a:t>
            </a:r>
            <a:r>
              <a:rPr lang="en-US" dirty="0"/>
              <a:t>. The UNCG social work program is not a part-time, evening or online degree program. During your final year you will be expected to be in a Field Placement 16 hours a week (generally on Tuesday &amp; Thursday), Seminar course every other Wednesday morning, and a Methods course each semester, along with a 500-level social work elective. This is in addition to whatever other courses you may have to complete to graduate.</a:t>
            </a:r>
          </a:p>
        </p:txBody>
      </p:sp>
    </p:spTree>
    <p:extLst>
      <p:ext uri="{BB962C8B-B14F-4D97-AF65-F5344CB8AC3E}">
        <p14:creationId xmlns:p14="http://schemas.microsoft.com/office/powerpoint/2010/main" val="369644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Double Major SWK/PCS</a:t>
            </a:r>
          </a:p>
        </p:txBody>
      </p:sp>
      <p:sp>
        <p:nvSpPr>
          <p:cNvPr id="3" name="Content Placeholder 2"/>
          <p:cNvSpPr>
            <a:spLocks noGrp="1"/>
          </p:cNvSpPr>
          <p:nvPr>
            <p:ph idx="1"/>
          </p:nvPr>
        </p:nvSpPr>
        <p:spPr/>
        <p:txBody>
          <a:bodyPr>
            <a:normAutofit lnSpcReduction="10000"/>
          </a:bodyPr>
          <a:lstStyle/>
          <a:p>
            <a:r>
              <a:rPr lang="en-US" dirty="0"/>
              <a:t>Currently we work closely with the Peace and Conflict Studies major. One option for students is to consider doing a double major in Social Work and Peace &amp; Conflict Studies. Both majors will consider substituting courses from each departments for required courses. Majoring in both majors strengthens your skills in conflict analysis and resolution, helps you develop skills of mediation, and deepens your understanding and implementation of Restorative Justice practices in the community. If interested you will need to work closely with the undergraduate directors of both majors.</a:t>
            </a:r>
          </a:p>
        </p:txBody>
      </p:sp>
    </p:spTree>
    <p:extLst>
      <p:ext uri="{BB962C8B-B14F-4D97-AF65-F5344CB8AC3E}">
        <p14:creationId xmlns:p14="http://schemas.microsoft.com/office/powerpoint/2010/main" val="1307272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Consider A Minor</a:t>
            </a:r>
          </a:p>
        </p:txBody>
      </p:sp>
      <p:sp>
        <p:nvSpPr>
          <p:cNvPr id="3" name="Content Placeholder 2"/>
          <p:cNvSpPr>
            <a:spLocks noGrp="1"/>
          </p:cNvSpPr>
          <p:nvPr>
            <p:ph idx="1"/>
          </p:nvPr>
        </p:nvSpPr>
        <p:spPr/>
        <p:txBody>
          <a:bodyPr>
            <a:normAutofit fontScale="92500" lnSpcReduction="20000"/>
          </a:bodyPr>
          <a:lstStyle/>
          <a:p>
            <a:r>
              <a:rPr lang="en-US" dirty="0"/>
              <a:t>Most Minors are 15 to 18 Semester Hours</a:t>
            </a:r>
          </a:p>
          <a:p>
            <a:r>
              <a:rPr lang="en-US" dirty="0"/>
              <a:t>You can add a minor online</a:t>
            </a:r>
          </a:p>
          <a:p>
            <a:r>
              <a:rPr lang="en-US" dirty="0"/>
              <a:t>Minors to consider:</a:t>
            </a:r>
          </a:p>
          <a:p>
            <a:pPr lvl="1"/>
            <a:r>
              <a:rPr lang="en-US" sz="2000" dirty="0"/>
              <a:t>Peace and Conflict Studies</a:t>
            </a:r>
          </a:p>
          <a:p>
            <a:pPr lvl="1"/>
            <a:r>
              <a:rPr lang="en-US" sz="2000" dirty="0"/>
              <a:t>English (Public Advocacy)</a:t>
            </a:r>
          </a:p>
          <a:p>
            <a:pPr lvl="1"/>
            <a:r>
              <a:rPr lang="en-US" sz="2000" dirty="0"/>
              <a:t>Communications</a:t>
            </a:r>
          </a:p>
          <a:p>
            <a:pPr lvl="1"/>
            <a:r>
              <a:rPr lang="en-US" sz="2000" dirty="0"/>
              <a:t>Gerontology (Aging Studies)</a:t>
            </a:r>
          </a:p>
          <a:p>
            <a:pPr lvl="1"/>
            <a:r>
              <a:rPr lang="en-US" sz="2000" dirty="0"/>
              <a:t>Human Development and Family Studies</a:t>
            </a:r>
          </a:p>
          <a:p>
            <a:pPr lvl="1"/>
            <a:r>
              <a:rPr lang="en-US" sz="2000" dirty="0"/>
              <a:t>Psychology</a:t>
            </a:r>
          </a:p>
          <a:p>
            <a:pPr lvl="1"/>
            <a:r>
              <a:rPr lang="en-US" sz="2000" dirty="0"/>
              <a:t>African American Studies</a:t>
            </a:r>
          </a:p>
          <a:p>
            <a:pPr lvl="1"/>
            <a:r>
              <a:rPr lang="en-US" sz="2000" dirty="0"/>
              <a:t>Women and Gender Studies</a:t>
            </a:r>
          </a:p>
          <a:p>
            <a:pPr lvl="1"/>
            <a:r>
              <a:rPr lang="en-US" sz="2000" dirty="0"/>
              <a:t>ASL/Deaf Studies</a:t>
            </a:r>
          </a:p>
          <a:p>
            <a:pPr lvl="1"/>
            <a:r>
              <a:rPr lang="en-US" sz="2000" dirty="0"/>
              <a:t>Anthropology</a:t>
            </a:r>
          </a:p>
          <a:p>
            <a:pPr lvl="1"/>
            <a:r>
              <a:rPr lang="en-US" sz="2000" dirty="0"/>
              <a:t>Global Affairs and International Development</a:t>
            </a:r>
          </a:p>
        </p:txBody>
      </p:sp>
    </p:spTree>
    <p:extLst>
      <p:ext uri="{BB962C8B-B14F-4D97-AF65-F5344CB8AC3E}">
        <p14:creationId xmlns:p14="http://schemas.microsoft.com/office/powerpoint/2010/main" val="113687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When Do I Apply?</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Applications are due no later than December 7th</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What Are The Requirements?</a:t>
            </a:r>
          </a:p>
        </p:txBody>
      </p:sp>
      <p:sp>
        <p:nvSpPr>
          <p:cNvPr id="3" name="Content Placeholder 2"/>
          <p:cNvSpPr>
            <a:spLocks noGrp="1"/>
          </p:cNvSpPr>
          <p:nvPr>
            <p:ph idx="1"/>
          </p:nvPr>
        </p:nvSpPr>
        <p:spPr/>
        <p:txBody>
          <a:bodyPr/>
          <a:lstStyle/>
          <a:p>
            <a:endParaRPr lang="en-US" dirty="0">
              <a:latin typeface="Bookman Old Style" pitchFamily="18" charset="0"/>
            </a:endParaRPr>
          </a:p>
          <a:p>
            <a:r>
              <a:rPr lang="en-US" dirty="0">
                <a:latin typeface="Bookman Old Style" pitchFamily="18" charset="0"/>
              </a:rPr>
              <a:t>SWK 215 with a minimum grade of C</a:t>
            </a:r>
          </a:p>
          <a:p>
            <a:r>
              <a:rPr lang="en-US" dirty="0"/>
              <a:t>Must be currently enrolled in </a:t>
            </a:r>
            <a:r>
              <a:rPr lang="en-US" b="1" dirty="0"/>
              <a:t>BOTH</a:t>
            </a:r>
            <a:r>
              <a:rPr lang="en-US" dirty="0"/>
              <a:t>, SWK 310 </a:t>
            </a:r>
            <a:r>
              <a:rPr lang="en-US" b="1" u="sng" dirty="0"/>
              <a:t>and </a:t>
            </a:r>
            <a:r>
              <a:rPr lang="en-US" dirty="0"/>
              <a:t>SWK 311 (Fall Only) </a:t>
            </a:r>
            <a:r>
              <a:rPr lang="en-US" b="1" dirty="0"/>
              <a:t>OR </a:t>
            </a:r>
            <a:r>
              <a:rPr lang="en-US" dirty="0"/>
              <a:t>have completed SWK 215, 310 and 311 with a C or higher</a:t>
            </a:r>
            <a:endParaRPr lang="en-US" dirty="0">
              <a:latin typeface="Bookman Old Style" pitchFamily="18" charset="0"/>
            </a:endParaRPr>
          </a:p>
          <a:p>
            <a:r>
              <a:rPr lang="en-US" dirty="0">
                <a:latin typeface="Bookman Old Style" pitchFamily="18" charset="0"/>
              </a:rPr>
              <a:t>2.5 GPA (non-negotiable)</a:t>
            </a:r>
          </a:p>
          <a:p>
            <a:r>
              <a:rPr lang="en-US" dirty="0">
                <a:latin typeface="Bookman Old Style" pitchFamily="18" charset="0"/>
              </a:rPr>
              <a:t>51 credit hours</a:t>
            </a:r>
          </a:p>
          <a:p>
            <a:r>
              <a:rPr lang="en-US" dirty="0">
                <a:latin typeface="Bookman Old Style" pitchFamily="18" charset="0"/>
              </a:rPr>
              <a:t>Completed social work application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a:t>
            </a:r>
          </a:p>
        </p:txBody>
      </p:sp>
      <p:sp>
        <p:nvSpPr>
          <p:cNvPr id="3" name="Content Placeholder 2"/>
          <p:cNvSpPr>
            <a:spLocks noGrp="1"/>
          </p:cNvSpPr>
          <p:nvPr>
            <p:ph idx="1"/>
          </p:nvPr>
        </p:nvSpPr>
        <p:spPr/>
        <p:txBody>
          <a:bodyPr/>
          <a:lstStyle/>
          <a:p>
            <a:endParaRPr lang="en-US" dirty="0">
              <a:latin typeface="Bookman Old Style" pitchFamily="18" charset="0"/>
            </a:endParaRPr>
          </a:p>
          <a:p>
            <a:endParaRPr lang="en-US" dirty="0">
              <a:latin typeface="Bookman Old Style" pitchFamily="18" charset="0"/>
            </a:endParaRPr>
          </a:p>
          <a:p>
            <a:r>
              <a:rPr lang="en-US" dirty="0">
                <a:latin typeface="Bookman Old Style" pitchFamily="18" charset="0"/>
              </a:rPr>
              <a:t>2 PROFESSIONAL references</a:t>
            </a:r>
          </a:p>
          <a:p>
            <a:r>
              <a:rPr lang="en-US" dirty="0">
                <a:latin typeface="Bookman Old Style" pitchFamily="18" charset="0"/>
              </a:rPr>
              <a:t>Essay (SWK 215 profession essay, on </a:t>
            </a:r>
            <a:r>
              <a:rPr lang="en-US" i="1" dirty="0">
                <a:latin typeface="Bookman Old Style" pitchFamily="18" charset="0"/>
              </a:rPr>
              <a:t>Why you want to be a Social Worker?</a:t>
            </a:r>
            <a:r>
              <a:rPr lang="en-US" dirty="0">
                <a:latin typeface="Bookman Old Style" pitchFamily="18" charset="0"/>
              </a:rPr>
              <a:t>)</a:t>
            </a:r>
            <a:endParaRPr lang="en-US" i="1" dirty="0">
              <a:latin typeface="Bookman Old Style" pitchFamily="18" charset="0"/>
            </a:endParaRPr>
          </a:p>
          <a:p>
            <a:r>
              <a:rPr lang="en-US" dirty="0">
                <a:latin typeface="Bookman Old Style" pitchFamily="18" charset="0"/>
              </a:rPr>
              <a:t>Online Application form</a:t>
            </a:r>
            <a:endParaRPr lang="en-US" i="1" dirty="0"/>
          </a:p>
          <a:p>
            <a:pPr>
              <a:buNone/>
            </a:pPr>
            <a:endParaRPr lang="en-US" i="1"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Where Do I Apply</a:t>
            </a:r>
          </a:p>
        </p:txBody>
      </p:sp>
      <p:sp>
        <p:nvSpPr>
          <p:cNvPr id="3" name="Content Placeholder 2"/>
          <p:cNvSpPr>
            <a:spLocks noGrp="1"/>
          </p:cNvSpPr>
          <p:nvPr>
            <p:ph idx="1"/>
          </p:nvPr>
        </p:nvSpPr>
        <p:spPr/>
        <p:txBody>
          <a:bodyPr>
            <a:normAutofit/>
          </a:bodyPr>
          <a:lstStyle/>
          <a:p>
            <a:r>
              <a:rPr lang="en-US" dirty="0">
                <a:latin typeface="Bookman Old Style" pitchFamily="18" charset="0"/>
              </a:rPr>
              <a:t>Our application process is online. You go to the Social Work website, under BSW Program you go to Online Documents.</a:t>
            </a:r>
          </a:p>
          <a:p>
            <a:r>
              <a:rPr lang="en-US" dirty="0">
                <a:latin typeface="Bookman Old Style" pitchFamily="18" charset="0"/>
              </a:rPr>
              <a:t>You will hear from us by January 1</a:t>
            </a:r>
          </a:p>
          <a:p>
            <a:r>
              <a:rPr lang="en-US" dirty="0">
                <a:latin typeface="Bookman Old Style" pitchFamily="18" charset="0"/>
              </a:rPr>
              <a:t>In the meantime, register for Spring classes AS IF you are in the program (you need to make sure you are registered for SWK 315, 325 &amp; 351). You MUST complete BOTH SWK 310 and 311 with a C or more to continue with SWK 315, 325 &amp; 351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Hard Is It Get In?</a:t>
            </a:r>
          </a:p>
        </p:txBody>
      </p:sp>
      <p:sp>
        <p:nvSpPr>
          <p:cNvPr id="3" name="Content Placeholder 2"/>
          <p:cNvSpPr>
            <a:spLocks noGrp="1"/>
          </p:cNvSpPr>
          <p:nvPr>
            <p:ph idx="1"/>
          </p:nvPr>
        </p:nvSpPr>
        <p:spPr/>
        <p:txBody>
          <a:bodyPr/>
          <a:lstStyle/>
          <a:p>
            <a:endParaRPr lang="en-US" dirty="0">
              <a:latin typeface="Bookman Old Style" pitchFamily="18" charset="0"/>
            </a:endParaRPr>
          </a:p>
          <a:p>
            <a:r>
              <a:rPr lang="en-US" dirty="0">
                <a:latin typeface="Bookman Old Style" pitchFamily="18" charset="0"/>
              </a:rPr>
              <a:t>If you have the GPA and a well-written essay, with good references, you typically get in. </a:t>
            </a:r>
          </a:p>
          <a:p>
            <a:endParaRPr lang="en-US" dirty="0">
              <a:latin typeface="Bookman Old Style" pitchFamily="18" charset="0"/>
            </a:endParaRPr>
          </a:p>
          <a:p>
            <a:r>
              <a:rPr lang="en-US" dirty="0">
                <a:latin typeface="Bookman Old Style" pitchFamily="18" charset="0"/>
              </a:rPr>
              <a:t>If you do not have the GPA, come and talk to me and we will make an individual plan. In some cases, people’s GPA can be “rehabbed” by doing grade replacements, etc. </a:t>
            </a:r>
          </a:p>
          <a:p>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Items	</a:t>
            </a:r>
          </a:p>
        </p:txBody>
      </p:sp>
      <p:sp>
        <p:nvSpPr>
          <p:cNvPr id="3" name="Content Placeholder 2"/>
          <p:cNvSpPr>
            <a:spLocks noGrp="1"/>
          </p:cNvSpPr>
          <p:nvPr>
            <p:ph idx="1"/>
          </p:nvPr>
        </p:nvSpPr>
        <p:spPr/>
        <p:txBody>
          <a:bodyPr>
            <a:normAutofit/>
          </a:bodyPr>
          <a:lstStyle/>
          <a:p>
            <a:endParaRPr lang="en-US" dirty="0">
              <a:latin typeface="Bookman Old Style" pitchFamily="18" charset="0"/>
            </a:endParaRPr>
          </a:p>
          <a:p>
            <a:r>
              <a:rPr lang="en-US" dirty="0">
                <a:latin typeface="Bookman Old Style" pitchFamily="18" charset="0"/>
              </a:rPr>
              <a:t>If you are not a Pre-Social Work major, you need to declare it as a major in order to apply. Fill out a change of major form </a:t>
            </a:r>
            <a:r>
              <a:rPr lang="en-US" dirty="0">
                <a:solidFill>
                  <a:schemeClr val="accent2"/>
                </a:solidFill>
                <a:latin typeface="Bookman Old Style" pitchFamily="18" charset="0"/>
                <a:hlinkClick r:id="rId2">
                  <a:extLst>
                    <a:ext uri="{A12FA001-AC4F-418D-AE19-62706E023703}">
                      <ahyp:hlinkClr xmlns:ahyp="http://schemas.microsoft.com/office/drawing/2018/hyperlinkcolor" val="tx"/>
                    </a:ext>
                  </a:extLst>
                </a:hlinkClick>
              </a:rPr>
              <a:t>here</a:t>
            </a:r>
            <a:r>
              <a:rPr lang="en-US" dirty="0">
                <a:latin typeface="Bookman Old Style" pitchFamily="18" charset="0"/>
              </a:rPr>
              <a:t>.</a:t>
            </a:r>
          </a:p>
          <a:p>
            <a:pPr>
              <a:buNone/>
            </a:pPr>
            <a:endParaRPr lang="en-US" dirty="0">
              <a:latin typeface="Bookman Old Style" pitchFamily="18" charset="0"/>
            </a:endParaRPr>
          </a:p>
          <a:p>
            <a:r>
              <a:rPr lang="en-US" dirty="0">
                <a:latin typeface="Bookman Old Style" pitchFamily="18" charset="0"/>
              </a:rPr>
              <a:t>If you ARE a Pre-Social Work major and HAVE NOT been getting emails from me, send me one to add you to the listserv.</a:t>
            </a:r>
          </a:p>
          <a:p>
            <a:endParaRPr lang="en-US" dirty="0">
              <a:latin typeface="Bookman Old Style" pitchFamily="18" charset="0"/>
            </a:endParaRPr>
          </a:p>
          <a:p>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Criminal Background History</a:t>
            </a:r>
          </a:p>
        </p:txBody>
      </p:sp>
      <p:sp>
        <p:nvSpPr>
          <p:cNvPr id="3" name="Content Placeholder 2"/>
          <p:cNvSpPr>
            <a:spLocks noGrp="1"/>
          </p:cNvSpPr>
          <p:nvPr>
            <p:ph idx="1"/>
          </p:nvPr>
        </p:nvSpPr>
        <p:spPr/>
        <p:txBody>
          <a:bodyPr>
            <a:normAutofit lnSpcReduction="10000"/>
          </a:bodyPr>
          <a:lstStyle/>
          <a:p>
            <a:r>
              <a:rPr lang="en-US" dirty="0">
                <a:latin typeface="Bookman Old Style" pitchFamily="18" charset="0"/>
              </a:rPr>
              <a:t>If you have a criminal background, you need to communicate this to us </a:t>
            </a:r>
            <a:r>
              <a:rPr lang="en-US" b="1" u="sng" dirty="0">
                <a:latin typeface="Bookman Old Style" pitchFamily="18" charset="0"/>
              </a:rPr>
              <a:t>as soon as possible</a:t>
            </a:r>
            <a:r>
              <a:rPr lang="en-US" dirty="0">
                <a:latin typeface="Bookman Old Style" pitchFamily="18" charset="0"/>
              </a:rPr>
              <a:t>. We do not discriminate against students with a criminal background history and are committed to making sure all of our students are successful. Some agencies do require a criminal background check, however, and we need to know this information sooner than later so that we don’t have problems placing students at appropriate agencies that will allow students to obtain their BSW and be successful regardless of their criminal background history.</a:t>
            </a:r>
          </a:p>
          <a:p>
            <a:endParaRPr lang="en-US" dirty="0"/>
          </a:p>
        </p:txBody>
      </p:sp>
    </p:spTree>
    <p:extLst>
      <p:ext uri="{BB962C8B-B14F-4D97-AF65-F5344CB8AC3E}">
        <p14:creationId xmlns:p14="http://schemas.microsoft.com/office/powerpoint/2010/main" val="180542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Consider Studying Abroad</a:t>
            </a:r>
          </a:p>
        </p:txBody>
      </p:sp>
      <p:sp>
        <p:nvSpPr>
          <p:cNvPr id="3" name="Content Placeholder 2"/>
          <p:cNvSpPr>
            <a:spLocks noGrp="1"/>
          </p:cNvSpPr>
          <p:nvPr>
            <p:ph idx="1"/>
          </p:nvPr>
        </p:nvSpPr>
        <p:spPr/>
        <p:txBody>
          <a:bodyPr/>
          <a:lstStyle/>
          <a:p>
            <a:endParaRPr lang="en-US" dirty="0"/>
          </a:p>
          <a:p>
            <a:endParaRPr lang="en-US" dirty="0"/>
          </a:p>
          <a:p>
            <a:r>
              <a:rPr lang="en-US" dirty="0"/>
              <a:t>SWK 310 &amp; 311 are both offered online, during the Fall semester ONLY. This allows students to consider studying abroad during the Fall semester of your Junior Year and the Fall semester of your Senior year</a:t>
            </a:r>
          </a:p>
        </p:txBody>
      </p:sp>
    </p:spTree>
    <p:extLst>
      <p:ext uri="{BB962C8B-B14F-4D97-AF65-F5344CB8AC3E}">
        <p14:creationId xmlns:p14="http://schemas.microsoft.com/office/powerpoint/2010/main" val="977912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246</TotalTime>
  <Words>727</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Bell MT</vt:lpstr>
      <vt:lpstr>Bookman Old Style</vt:lpstr>
      <vt:lpstr>Calibri</vt:lpstr>
      <vt:lpstr>Constantia</vt:lpstr>
      <vt:lpstr>Wingdings 2</vt:lpstr>
      <vt:lpstr>Flow</vt:lpstr>
      <vt:lpstr>Applying to the Social Work Department</vt:lpstr>
      <vt:lpstr>When Do I Apply?</vt:lpstr>
      <vt:lpstr> What Are The Requirements?</vt:lpstr>
      <vt:lpstr>Application</vt:lpstr>
      <vt:lpstr>Where Do I Apply</vt:lpstr>
      <vt:lpstr>How Hard Is It Get In?</vt:lpstr>
      <vt:lpstr>Other Items </vt:lpstr>
      <vt:lpstr>Criminal Background History</vt:lpstr>
      <vt:lpstr>Consider Studying Abroad</vt:lpstr>
      <vt:lpstr>Final Year Is FULL-TIME</vt:lpstr>
      <vt:lpstr>Double Major SWK/PCS</vt:lpstr>
      <vt:lpstr>Consider A Minor</vt:lpstr>
    </vt:vector>
  </TitlesOfParts>
  <Company>UNCG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to the Social Work Department</dc:title>
  <dc:creator>mftaylo2</dc:creator>
  <cp:lastModifiedBy>Faith</cp:lastModifiedBy>
  <cp:revision>30</cp:revision>
  <dcterms:created xsi:type="dcterms:W3CDTF">2016-02-02T00:05:14Z</dcterms:created>
  <dcterms:modified xsi:type="dcterms:W3CDTF">2023-05-25T15:04:29Z</dcterms:modified>
</cp:coreProperties>
</file>